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6" r:id="rId4"/>
    <p:sldId id="261" r:id="rId5"/>
    <p:sldId id="287" r:id="rId6"/>
    <p:sldId id="288" r:id="rId7"/>
    <p:sldId id="28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0"/>
            </a:pPr>
            <a:r>
              <a:rPr lang="ru-RU" sz="1400" b="0"/>
              <a:t>Распределение</a:t>
            </a:r>
            <a:r>
              <a:rPr lang="ru-RU" sz="1400" b="0" baseline="0"/>
              <a:t> ОПО по классам опасности </a:t>
            </a:r>
            <a:endParaRPr lang="ru-RU" sz="1400" b="0"/>
          </a:p>
        </c:rich>
      </c:tx>
      <c:layout>
        <c:manualLayout>
          <c:xMode val="edge"/>
          <c:yMode val="edge"/>
          <c:x val="0.27148310695619277"/>
          <c:y val="3.297185449806192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1AE2AC-89DE-4923-A9BA-D4BDBB9541FB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999040" cy="272074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правоприменительной практике Сибирского управления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Ростехнадзора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объектах нефтегазового комплекса в 2022 году. Проблемные вопросы,</a:t>
            </a:r>
          </a:p>
          <a:p>
            <a:pPr algn="ctr"/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возникающие при осуществлении контрольно-надзорной деятельности на</a:t>
            </a:r>
          </a:p>
          <a:p>
            <a:pPr algn="ctr"/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объектах нефтегазового комплекса»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20354"/>
            <a:ext cx="8532440" cy="277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93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Количество ОПО под надзором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332676"/>
              </p:ext>
            </p:extLst>
          </p:nvPr>
        </p:nvGraphicFramePr>
        <p:xfrm>
          <a:off x="1835696" y="1935163"/>
          <a:ext cx="6851104" cy="2501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5737" y="1340768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Под надзором находится: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3331 ОПО объектов газораспределения и </a:t>
            </a:r>
            <a:r>
              <a:rPr lang="ru-RU" sz="1600" dirty="0" err="1">
                <a:latin typeface="Times New Roman"/>
                <a:ea typeface="Times New Roman"/>
              </a:rPr>
              <a:t>газопотребления</a:t>
            </a:r>
            <a:r>
              <a:rPr lang="ru-RU" sz="1600" dirty="0">
                <a:latin typeface="Times New Roman"/>
                <a:ea typeface="Times New Roman"/>
              </a:rPr>
              <a:t>: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1 класса – 0,  2 класса – 7, 3 класса – 2901, 4 класса – 423.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621 </a:t>
            </a:r>
            <a:r>
              <a:rPr lang="ru-RU" sz="1600" dirty="0">
                <a:latin typeface="Times New Roman"/>
                <a:ea typeface="Times New Roman"/>
              </a:rPr>
              <a:t>опасных производственных объектов нефтегазодобывающей и нефтехимической промышленности, из них: 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306 ОПО нефтегазодобывающей промышленности: 1 класса – 32, 2 класса – 52, 3 класса – 210, 4 класса – 12.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315 ОПО нефтехимической и нефтеперерабатывающей промышленности, а так же объекты нефтепродуктообеспечения: 1 класса – 35, 2 класса – 38, 3 класса – 232, 4 класса – 10.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Под </a:t>
            </a:r>
            <a:r>
              <a:rPr lang="ru-RU" sz="1600" dirty="0">
                <a:latin typeface="Times New Roman"/>
                <a:ea typeface="Times New Roman"/>
              </a:rPr>
              <a:t>надзором 275 ОПО магистрального трубопроводного транспорта: 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1 класса - 44 ОПО; 2 класса - 183 ОПО;   3 класса – 18 ОПО; 4 класса – 30 ОПО (АГНКС)</a:t>
            </a:r>
          </a:p>
        </p:txBody>
      </p:sp>
    </p:spTree>
    <p:extLst>
      <p:ext uri="{BB962C8B-B14F-4D97-AF65-F5344CB8AC3E}">
        <p14:creationId xmlns:p14="http://schemas.microsoft.com/office/powerpoint/2010/main" val="13948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latin typeface="Times New Roman"/>
                <a:ea typeface="Times New Roman"/>
              </a:rPr>
              <a:t>Информация о состоянии надзорной </a:t>
            </a:r>
            <a:r>
              <a:rPr lang="ru-RU" sz="1800" b="1" dirty="0" smtClean="0">
                <a:latin typeface="Times New Roman"/>
                <a:ea typeface="Times New Roman"/>
              </a:rPr>
              <a:t>деятельности за  2022 год</a:t>
            </a:r>
            <a:br>
              <a:rPr lang="ru-RU" sz="1800" b="1" dirty="0" smtClean="0">
                <a:latin typeface="Times New Roman"/>
                <a:ea typeface="Times New Roman"/>
              </a:rPr>
            </a:br>
            <a:r>
              <a:rPr lang="ru-RU" sz="1800" b="1" dirty="0" smtClean="0">
                <a:latin typeface="Times New Roman"/>
                <a:ea typeface="Times New Roman"/>
              </a:rPr>
              <a:t>ГАЗ</a:t>
            </a:r>
            <a:endParaRPr lang="ru-RU" sz="18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315819"/>
              </p:ext>
            </p:extLst>
          </p:nvPr>
        </p:nvGraphicFramePr>
        <p:xfrm>
          <a:off x="755577" y="1628801"/>
          <a:ext cx="7488832" cy="3632650"/>
        </p:xfrm>
        <a:graphic>
          <a:graphicData uri="http://schemas.openxmlformats.org/drawingml/2006/table">
            <a:tbl>
              <a:tblPr firstRow="1" firstCol="1" bandRow="1"/>
              <a:tblGrid>
                <a:gridCol w="3501774"/>
                <a:gridCol w="1497938"/>
                <a:gridCol w="1508245"/>
                <a:gridCol w="980875"/>
              </a:tblGrid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12мес. 2021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12мес. 2022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+/-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инспекторов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проверок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1090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-198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нарушений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-872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административных мер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-209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штрафов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-93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штрафов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10418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4736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-5682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предупреждений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-95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приостановок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8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Уровень требовательности (нарушений на 1 штраф)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2,12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3,1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1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20656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  <a:t>Информация о состоянии надзорной деятельности за </a:t>
            </a:r>
            <a:r>
              <a:rPr lang="ru-RU" sz="1800" b="1" dirty="0" smtClean="0">
                <a:solidFill>
                  <a:srgbClr val="04617B"/>
                </a:solidFill>
                <a:latin typeface="Times New Roman"/>
                <a:ea typeface="Times New Roman"/>
              </a:rPr>
              <a:t>2022 год</a:t>
            </a:r>
            <a: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  <a:t/>
            </a:r>
            <a:b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rgbClr val="04617B"/>
                </a:solidFill>
                <a:latin typeface="Times New Roman"/>
                <a:ea typeface="Times New Roman"/>
              </a:rPr>
              <a:t>МТ</a:t>
            </a: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524613"/>
              </p:ext>
            </p:extLst>
          </p:nvPr>
        </p:nvGraphicFramePr>
        <p:xfrm>
          <a:off x="1803717" y="1628800"/>
          <a:ext cx="6296675" cy="3632651"/>
        </p:xfrm>
        <a:graphic>
          <a:graphicData uri="http://schemas.openxmlformats.org/drawingml/2006/table">
            <a:tbl>
              <a:tblPr firstRow="1" firstCol="1" bandRow="1"/>
              <a:tblGrid>
                <a:gridCol w="2944322"/>
                <a:gridCol w="1259479"/>
                <a:gridCol w="1268146"/>
                <a:gridCol w="824728"/>
              </a:tblGrid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12мес. 2021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12мес. 2022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+/-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инспекторов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проверок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-40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нарушений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-127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административных мер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-33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штрафов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-40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штрафов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1087,5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304,5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-783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предупреждений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приостановок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82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Уровень требовательности (нарушений на 1 штраф)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3,96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4,22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+0,26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60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  <a:t>Информация о состоянии надзорной деятельности за 2022 год</a:t>
            </a:r>
            <a:b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rgbClr val="04617B"/>
                </a:solidFill>
                <a:latin typeface="Times New Roman"/>
                <a:ea typeface="Times New Roman"/>
              </a:rPr>
              <a:t>НХ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417134"/>
              </p:ext>
            </p:extLst>
          </p:nvPr>
        </p:nvGraphicFramePr>
        <p:xfrm>
          <a:off x="1803717" y="2132854"/>
          <a:ext cx="6296675" cy="3128597"/>
        </p:xfrm>
        <a:graphic>
          <a:graphicData uri="http://schemas.openxmlformats.org/drawingml/2006/table">
            <a:tbl>
              <a:tblPr firstRow="1" firstCol="1" bandRow="1"/>
              <a:tblGrid>
                <a:gridCol w="2944322"/>
                <a:gridCol w="1259479"/>
                <a:gridCol w="1268146"/>
                <a:gridCol w="824728"/>
              </a:tblGrid>
              <a:tr h="2844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12мес. 2021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12мес. 2022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+/-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инспекторов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проверок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-55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нарушений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-1087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административных мер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-105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штрафов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-63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штрафов т.р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6790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3560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-3230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предупреждений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-40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приостановок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835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Уровень требовательности (нарушений на 1 штраф)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14,1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6,04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-8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90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  <a:t>Информация о состоянии надзорной деятельности за 2022 год</a:t>
            </a:r>
            <a:b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rgbClr val="04617B"/>
                </a:solidFill>
                <a:latin typeface="Times New Roman"/>
                <a:ea typeface="Times New Roman"/>
              </a:rPr>
              <a:t>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299366"/>
              </p:ext>
            </p:extLst>
          </p:nvPr>
        </p:nvGraphicFramePr>
        <p:xfrm>
          <a:off x="1187623" y="1988840"/>
          <a:ext cx="6840760" cy="3600399"/>
        </p:xfrm>
        <a:graphic>
          <a:graphicData uri="http://schemas.openxmlformats.org/drawingml/2006/table">
            <a:tbl>
              <a:tblPr firstRow="1" firstCol="1" bandRow="1"/>
              <a:tblGrid>
                <a:gridCol w="3198736"/>
                <a:gridCol w="1368309"/>
                <a:gridCol w="1377724"/>
                <a:gridCol w="895991"/>
              </a:tblGrid>
              <a:tr h="327309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12мес. 2021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12мес. 2022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+/-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инспекторов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проверок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-47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нарушений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-32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административных мер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штрафов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штрафов т.р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1780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323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-1457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предупреждений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приостановок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618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Уровень требовательности (нарушений на 1 штраф)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8,7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182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i="1" dirty="0" smtClean="0">
                <a:latin typeface="Batang" pitchFamily="18" charset="-127"/>
                <a:ea typeface="Batang" pitchFamily="18" charset="-127"/>
              </a:rPr>
              <a:t>СПАСИБО ЗА ВНИМАНИЕ!</a:t>
            </a:r>
            <a:endParaRPr lang="ru-RU" sz="8800" i="1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190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837</TotalTime>
  <Words>484</Words>
  <Application>Microsoft Office PowerPoint</Application>
  <PresentationFormat>Экран (4:3)</PresentationFormat>
  <Paragraphs>179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Презентация PowerPoint</vt:lpstr>
      <vt:lpstr>Количество ОПО под надзором</vt:lpstr>
      <vt:lpstr>Информация о состоянии надзорной деятельности за  2022 год ГАЗ</vt:lpstr>
      <vt:lpstr>Информация о состоянии надзорной деятельности за 2022 год МТ</vt:lpstr>
      <vt:lpstr>Информация о состоянии надзорной деятельности за 2022 год НХ</vt:lpstr>
      <vt:lpstr>Информация о состоянии надзорной деятельности за 2022 год НД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Жданов Дмитрий Серг.</dc:creator>
  <cp:lastModifiedBy>Распутин Денис Ник.</cp:lastModifiedBy>
  <cp:revision>160</cp:revision>
  <dcterms:created xsi:type="dcterms:W3CDTF">2017-11-07T04:06:25Z</dcterms:created>
  <dcterms:modified xsi:type="dcterms:W3CDTF">2023-02-27T08:51:24Z</dcterms:modified>
</cp:coreProperties>
</file>